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58d60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58d60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58d60e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58d60e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58d60e5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58d60e5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58d60e5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e58d60e5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e58d60e5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e58d60e5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e58d60e5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e58d60e5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e58d60e5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e58d60e5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e58d60e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e58d60e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e58d60e5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e58d60e5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e58d60e5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e58d60e5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58d60e5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e58d60e5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58d60e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e58d60e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e58d60e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e58d60e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e58d60e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e58d60e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58d60e5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58d60e5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58d60e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e58d60e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58d60e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e58d60e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e58d60e5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e58d60e5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jp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5" Type="http://schemas.openxmlformats.org/officeDocument/2006/relationships/image" Target="../media/image22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1180" l="0" r="0" t="318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550646"/>
            <a:ext cx="9680189" cy="179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4572000" y="2549769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908431" y="4452630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b="1"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8116" y="4800600"/>
            <a:ext cx="5124715" cy="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5189412" y="4826977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34" name="Google Shape;134;p12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35" name="Google Shape;135;p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38" name="Google Shape;13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2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40" name="Google Shape;140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44" name="Google Shape;144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1" name="Google Shape;151;p13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52" name="Google Shape;152;p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3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57" name="Google Shape;157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61" name="Google Shape;161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3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69" name="Google Shape;169;p1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72" name="Google Shape;1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4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74" name="Google Shape;174;p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78" name="Google Shape;178;p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Server\D\jyoti\FI023_BITS_v1\styleguide img\IMG_5627_b.jpg" id="184" name="Google Shape;1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3871787" y="6784757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10987" y="6784757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7732587" y="6784757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15"/>
          <p:cNvGrpSpPr/>
          <p:nvPr/>
        </p:nvGrpSpPr>
        <p:grpSpPr>
          <a:xfrm>
            <a:off x="9144000" y="734076"/>
            <a:ext cx="2946400" cy="732977"/>
            <a:chOff x="76200" y="2209800"/>
            <a:chExt cx="2209800" cy="732979"/>
          </a:xfrm>
        </p:grpSpPr>
        <p:sp>
          <p:nvSpPr>
            <p:cNvPr id="190" name="Google Shape;190;p15"/>
            <p:cNvSpPr txBox="1"/>
            <p:nvPr/>
          </p:nvSpPr>
          <p:spPr>
            <a:xfrm>
              <a:off x="76200" y="2209800"/>
              <a:ext cx="2209800" cy="55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BITS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Pilani</a:t>
              </a:r>
              <a:endParaRPr/>
            </a:p>
          </p:txBody>
        </p:sp>
        <p:sp>
          <p:nvSpPr>
            <p:cNvPr id="191" name="Google Shape;191;p15"/>
            <p:cNvSpPr txBox="1"/>
            <p:nvPr/>
          </p:nvSpPr>
          <p:spPr>
            <a:xfrm>
              <a:off x="235580" y="2711946"/>
              <a:ext cx="1905000" cy="230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Pilani | Dubai | Goa | Hyderabad</a:t>
              </a:r>
              <a:endParaRPr/>
            </a:p>
          </p:txBody>
        </p:sp>
      </p:grpSp>
      <p:sp>
        <p:nvSpPr>
          <p:cNvPr id="192" name="Google Shape;192;p15"/>
          <p:cNvSpPr txBox="1"/>
          <p:nvPr>
            <p:ph idx="1" type="body"/>
          </p:nvPr>
        </p:nvSpPr>
        <p:spPr>
          <a:xfrm>
            <a:off x="406400" y="4648200"/>
            <a:ext cx="11277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and Content">
  <p:cSld name="17_Title and Conte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>
  <p:cSld name="19_Title and Conte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>
  <p:cSld name="22_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8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and Content">
  <p:cSld name="27_Title and Conte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Title and Content">
  <p:cSld name="32_Title and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778240" y="6377940"/>
            <a:ext cx="28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les_Single_B.png" id="239" name="Google Shape;239;p23"/>
          <p:cNvPicPr preferRelativeResize="0"/>
          <p:nvPr/>
        </p:nvPicPr>
        <p:blipFill rotWithShape="1">
          <a:blip r:embed="rId2">
            <a:alphaModFix/>
          </a:blip>
          <a:srcRect b="0" l="-4004" r="10010" t="0"/>
          <a:stretch/>
        </p:blipFill>
        <p:spPr>
          <a:xfrm>
            <a:off x="287867" y="947738"/>
            <a:ext cx="11449053" cy="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12462" l="4668" r="6576" t="13753"/>
          <a:stretch/>
        </p:blipFill>
        <p:spPr>
          <a:xfrm>
            <a:off x="105833" y="222250"/>
            <a:ext cx="838200" cy="69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les_Single_A.png"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25533" r="-57146" t="0"/>
          <a:stretch/>
        </p:blipFill>
        <p:spPr>
          <a:xfrm>
            <a:off x="2129367" y="6488113"/>
            <a:ext cx="15231530" cy="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0" y="6324600"/>
            <a:ext cx="1438275" cy="442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486833" y="1538288"/>
            <a:ext cx="112203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1016000" y="318927"/>
            <a:ext cx="10701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11" type="ftr"/>
          </p:nvPr>
        </p:nvSpPr>
        <p:spPr>
          <a:xfrm>
            <a:off x="2129367" y="6578600"/>
            <a:ext cx="904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_Slide.png" id="247" name="Google Shape;2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417" y="254000"/>
            <a:ext cx="11618384" cy="652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4643967" y="223838"/>
            <a:ext cx="2834400" cy="9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ules_Single_A.png" id="249" name="Google Shape;249;p24"/>
          <p:cNvPicPr preferRelativeResize="0"/>
          <p:nvPr/>
        </p:nvPicPr>
        <p:blipFill rotWithShape="1">
          <a:blip r:embed="rId3">
            <a:alphaModFix/>
          </a:blip>
          <a:srcRect b="0" l="25533" r="-57146" t="0"/>
          <a:stretch/>
        </p:blipFill>
        <p:spPr>
          <a:xfrm>
            <a:off x="2169584" y="481013"/>
            <a:ext cx="13379454" cy="10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/>
          <p:nvPr/>
        </p:nvSpPr>
        <p:spPr>
          <a:xfrm>
            <a:off x="9082617" y="4884738"/>
            <a:ext cx="2771988" cy="1928534"/>
          </a:xfrm>
          <a:custGeom>
            <a:rect b="b" l="l" r="r" t="t"/>
            <a:pathLst>
              <a:path extrusionOk="0" h="1444595" w="2080291">
                <a:moveTo>
                  <a:pt x="0" y="54731"/>
                </a:moveTo>
                <a:cubicBezTo>
                  <a:pt x="520700" y="67431"/>
                  <a:pt x="1056640" y="-11309"/>
                  <a:pt x="1577340" y="1391"/>
                </a:cubicBezTo>
                <a:lnTo>
                  <a:pt x="1935480" y="115691"/>
                </a:lnTo>
                <a:cubicBezTo>
                  <a:pt x="1932940" y="209671"/>
                  <a:pt x="2082800" y="334132"/>
                  <a:pt x="2080260" y="428112"/>
                </a:cubicBezTo>
                <a:lnTo>
                  <a:pt x="1973580" y="1444595"/>
                </a:lnTo>
                <a:lnTo>
                  <a:pt x="0" y="1444595"/>
                </a:lnTo>
                <a:cubicBezTo>
                  <a:pt x="0" y="1319127"/>
                  <a:pt x="99060" y="1117460"/>
                  <a:pt x="99060" y="991992"/>
                </a:cubicBezTo>
                <a:lnTo>
                  <a:pt x="0" y="547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udio.png"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4584" y="5389563"/>
            <a:ext cx="1314449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5">
            <a:alphaModFix/>
          </a:blip>
          <a:srcRect b="0" l="24477" r="23794" t="0"/>
          <a:stretch/>
        </p:blipFill>
        <p:spPr>
          <a:xfrm>
            <a:off x="11565467" y="5121275"/>
            <a:ext cx="3683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irl_3.png" id="253" name="Google Shape;25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953708">
            <a:off x="9926559" y="6387362"/>
            <a:ext cx="502866" cy="296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irl_3.png" id="254" name="Google Shape;25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063516">
            <a:off x="10614274" y="5419018"/>
            <a:ext cx="649321" cy="30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8">
            <a:alphaModFix/>
          </a:blip>
          <a:srcRect b="12462" l="4668" r="6576" t="13753"/>
          <a:stretch/>
        </p:blipFill>
        <p:spPr>
          <a:xfrm>
            <a:off x="10585451" y="5832475"/>
            <a:ext cx="897467" cy="74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415088"/>
            <a:ext cx="1150938" cy="35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>
            <p:ph type="ctrTitle"/>
          </p:nvPr>
        </p:nvSpPr>
        <p:spPr>
          <a:xfrm>
            <a:off x="931333" y="2618826"/>
            <a:ext cx="10329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" type="subTitle"/>
          </p:nvPr>
        </p:nvSpPr>
        <p:spPr>
          <a:xfrm>
            <a:off x="931333" y="3352800"/>
            <a:ext cx="10329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11" type="ftr"/>
          </p:nvPr>
        </p:nvSpPr>
        <p:spPr>
          <a:xfrm>
            <a:off x="1606551" y="6364288"/>
            <a:ext cx="826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5400"/>
              <a:buFont typeface="Helvetica Neue"/>
              <a:buNone/>
              <a:defRPr b="1" sz="5400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b="0" i="0" sz="24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335" y="2482116"/>
            <a:ext cx="8848465" cy="21305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1831508" y="2575123"/>
            <a:ext cx="8666988" cy="193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Session title</a:t>
            </a:r>
            <a:endParaRPr b="1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25" u="none" cap="none" strike="noStrik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BITS </a:t>
            </a:r>
            <a:r>
              <a:rPr b="0" i="0" lang="en-US" sz="825" u="none" cap="none" strike="noStrik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Pilani, Pilani Campus</a:t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779184" y="6550027"/>
            <a:ext cx="9412817" cy="49213"/>
            <a:chOff x="2083888" y="6550671"/>
            <a:chExt cx="7060112" cy="48665"/>
          </a:xfrm>
        </p:grpSpPr>
        <p:sp>
          <p:nvSpPr>
            <p:cNvPr id="42" name="Google Shape;42;p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4" y="2"/>
            <a:ext cx="2925233" cy="692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2844800" y="6553202"/>
            <a:ext cx="9347201" cy="46039"/>
            <a:chOff x="1905000" y="6553200"/>
            <a:chExt cx="7010400" cy="45719"/>
          </a:xfrm>
        </p:grpSpPr>
        <p:sp>
          <p:nvSpPr>
            <p:cNvPr id="47" name="Google Shape;47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0" y="1295402"/>
            <a:ext cx="9347201" cy="46039"/>
            <a:chOff x="1905000" y="6553200"/>
            <a:chExt cx="7010400" cy="45719"/>
          </a:xfrm>
        </p:grpSpPr>
        <p:sp>
          <p:nvSpPr>
            <p:cNvPr id="51" name="Google Shape;51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4064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25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825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>
            <a:off x="2779184" y="6550028"/>
            <a:ext cx="9412817" cy="49213"/>
            <a:chOff x="2083888" y="6550671"/>
            <a:chExt cx="7060112" cy="48665"/>
          </a:xfrm>
        </p:grpSpPr>
        <p:sp>
          <p:nvSpPr>
            <p:cNvPr id="63" name="Google Shape;63;p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7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68" name="Google Shape;68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7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72" name="Google Shape;72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4064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80" name="Google Shape;80;p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3" name="Google Shape;8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8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85" name="Google Shape;85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89" name="Google Shape;89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97" name="Google Shape;97;p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00" name="Google Shape;10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9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02" name="Google Shape;102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06" name="Google Shape;106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3" name="Google Shape;113;p10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14" name="Google Shape;114;p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17" name="Google Shape;11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0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19" name="Google Shape;119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0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23" name="Google Shape;123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0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ctrTitle"/>
          </p:nvPr>
        </p:nvSpPr>
        <p:spPr>
          <a:xfrm>
            <a:off x="4572000" y="2549769"/>
            <a:ext cx="7330800" cy="160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systems</a:t>
            </a:r>
            <a:endParaRPr/>
          </a:p>
        </p:txBody>
      </p:sp>
      <p:sp>
        <p:nvSpPr>
          <p:cNvPr id="269" name="Google Shape;269;p26"/>
          <p:cNvSpPr txBox="1"/>
          <p:nvPr>
            <p:ph idx="1" type="subTitle"/>
          </p:nvPr>
        </p:nvSpPr>
        <p:spPr>
          <a:xfrm>
            <a:off x="5908431" y="4452630"/>
            <a:ext cx="59943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Amit Dua</a:t>
            </a:r>
            <a:endParaRPr/>
          </a:p>
        </p:txBody>
      </p:sp>
      <p:sp>
        <p:nvSpPr>
          <p:cNvPr id="270" name="Google Shape;270;p26"/>
          <p:cNvSpPr txBox="1"/>
          <p:nvPr>
            <p:ph idx="2" type="body"/>
          </p:nvPr>
        </p:nvSpPr>
        <p:spPr>
          <a:xfrm>
            <a:off x="5189412" y="4826977"/>
            <a:ext cx="6713400" cy="110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Transactions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Structure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Volatile storage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Non-volatile storage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Stable storage. Information residing in stable storage is never lost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will you create stable storage?</a:t>
            </a:r>
            <a:endParaRPr sz="2400"/>
          </a:p>
        </p:txBody>
      </p:sp>
      <p:sp>
        <p:nvSpPr>
          <p:cNvPr id="334" name="Google Shape;334;p35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Terms</a:t>
            </a:r>
            <a:endParaRPr/>
          </a:p>
        </p:txBody>
      </p:sp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transaction that completes its execution successfully is said to be committed.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Active</a:t>
            </a:r>
            <a:r>
              <a:rPr lang="en-US" sz="2400"/>
              <a:t>, the initial state; the transaction stays in this state while it is executing.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Partially committed,</a:t>
            </a:r>
            <a:r>
              <a:rPr lang="en-US" sz="2400"/>
              <a:t> after the final statement has been executed.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Failed,</a:t>
            </a:r>
            <a:r>
              <a:rPr lang="en-US" sz="2400"/>
              <a:t> after the discovery that normal execution can no longer proceed.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Aborted</a:t>
            </a:r>
            <a:r>
              <a:rPr lang="en-US" sz="2400"/>
              <a:t>, after the transaction has been rolled back and the database has been restored to its state prior to the start of the transaction.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Committed</a:t>
            </a:r>
            <a:r>
              <a:rPr lang="en-US" sz="2400"/>
              <a:t>, after successful completion.</a:t>
            </a:r>
            <a:endParaRPr sz="2400"/>
          </a:p>
        </p:txBody>
      </p:sp>
      <p:sp>
        <p:nvSpPr>
          <p:cNvPr id="341" name="Google Shape;341;p36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terms</a:t>
            </a:r>
            <a:endParaRPr/>
          </a:p>
        </p:txBody>
      </p:sp>
      <p:sp>
        <p:nvSpPr>
          <p:cNvPr id="347" name="Google Shape;347;p37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rolled back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Aborted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Terminated: A transaction is said to have terminated if it has either committed or aborted.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observable external writes, such as writes to a user’s screen, or sending email</a:t>
            </a:r>
            <a:endParaRPr sz="2400"/>
          </a:p>
        </p:txBody>
      </p:sp>
      <p:sp>
        <p:nvSpPr>
          <p:cNvPr id="348" name="Google Shape;348;p37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Concurrency</a:t>
            </a:r>
            <a:endParaRPr/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Improved throughput and resource utilization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Reduced waiting time.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Average response time: the average time for a transaction to be completed after it has been submitted.</a:t>
            </a:r>
            <a:endParaRPr sz="2400"/>
          </a:p>
        </p:txBody>
      </p:sp>
      <p:sp>
        <p:nvSpPr>
          <p:cNvPr id="355" name="Google Shape;355;p38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Concurrent execution</a:t>
            </a:r>
            <a:endParaRPr/>
          </a:p>
        </p:txBody>
      </p:sp>
      <p:sp>
        <p:nvSpPr>
          <p:cNvPr id="361" name="Google Shape;361;p39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T1: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read(A);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A := A − 50;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write(A);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read(B);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B := B + 50;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write(B).</a:t>
            </a:r>
            <a:endParaRPr sz="3700"/>
          </a:p>
        </p:txBody>
      </p:sp>
      <p:sp>
        <p:nvSpPr>
          <p:cNvPr id="362" name="Google Shape;362;p39"/>
          <p:cNvSpPr txBox="1"/>
          <p:nvPr/>
        </p:nvSpPr>
        <p:spPr>
          <a:xfrm>
            <a:off x="4502433" y="1536633"/>
            <a:ext cx="48009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T2: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read(A);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temp := A * 0.1;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 := A − temp;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write(A);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read(B);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 := B + temp;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write(B).</a:t>
            </a:r>
            <a:endParaRPr sz="3700"/>
          </a:p>
        </p:txBody>
      </p:sp>
      <p:sp>
        <p:nvSpPr>
          <p:cNvPr id="363" name="Google Shape;363;p39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Schedules</a:t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857748" y="1600200"/>
            <a:ext cx="81003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Schedules represent the chronological order in which instructions are executed in the system.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schedule for a set of transactions must consist of all instructions of those transactions and they must preserve the order in which the instructions appear in each individual transaction.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33578" l="53003" r="25936" t="16303"/>
          <a:stretch/>
        </p:blipFill>
        <p:spPr>
          <a:xfrm>
            <a:off x="8844100" y="593367"/>
            <a:ext cx="3347901" cy="49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31742" l="56536" r="21316" t="17387"/>
          <a:stretch/>
        </p:blipFill>
        <p:spPr>
          <a:xfrm>
            <a:off x="7305267" y="0"/>
            <a:ext cx="4711163" cy="676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4">
            <a:alphaModFix/>
          </a:blip>
          <a:srcRect b="33578" l="53003" r="25936" t="16303"/>
          <a:stretch/>
        </p:blipFill>
        <p:spPr>
          <a:xfrm>
            <a:off x="415600" y="325000"/>
            <a:ext cx="3347901" cy="49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26083" l="53003" r="25800" t="23698"/>
          <a:stretch/>
        </p:blipFill>
        <p:spPr>
          <a:xfrm>
            <a:off x="415600" y="193800"/>
            <a:ext cx="4235899" cy="627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 rotWithShape="1">
          <a:blip r:embed="rId4">
            <a:alphaModFix/>
          </a:blip>
          <a:srcRect b="18832" l="59118" r="21859" t="30298"/>
          <a:stretch/>
        </p:blipFill>
        <p:spPr>
          <a:xfrm>
            <a:off x="8140134" y="193800"/>
            <a:ext cx="3935933" cy="65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Conflict serializability</a:t>
            </a:r>
            <a:endParaRPr/>
          </a:p>
        </p:txBody>
      </p: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We continue to swap nonconflicting instructions: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read(B) instruction of T1 with the read(A) instruction of T2.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write(B) instruction of T1 with the write(A) instruction of T2.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write(B) instruction of T1 with the read(A) instruction of T2.</a:t>
            </a:r>
            <a:endParaRPr sz="2400"/>
          </a:p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76" name="Google Shape;276;p27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Transactions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ACID Properties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Read and Write operations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Storage structure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Schedules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Concurrency and serializability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Concurrency control policy 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Locks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Timestamps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Snapshot isolation˛</a:t>
            </a:r>
            <a:endParaRPr sz="2400"/>
          </a:p>
        </p:txBody>
      </p:sp>
      <p:sp>
        <p:nvSpPr>
          <p:cNvPr id="277" name="Google Shape;277;p27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</a:t>
            </a:r>
            <a:endParaRPr/>
          </a:p>
        </p:txBody>
      </p:sp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Collections of operations that form a single logical unit of work are called transactions.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avoids the introduction of inconsistency</a:t>
            </a:r>
            <a:endParaRPr sz="2400"/>
          </a:p>
        </p:txBody>
      </p:sp>
      <p:sp>
        <p:nvSpPr>
          <p:cNvPr id="284" name="Google Shape;284;p28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Atomicity</a:t>
            </a:r>
            <a:endParaRPr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Since a transaction is indivisible, it either executes in its entirety or not at all.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“all-or-none” property is referred to as atomicity.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E.g. Money withdrawal from ATM</a:t>
            </a:r>
            <a:endParaRPr sz="2400"/>
          </a:p>
        </p:txBody>
      </p:sp>
      <p:sp>
        <p:nvSpPr>
          <p:cNvPr id="291" name="Google Shape;291;p29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database system must take special actions to ensure that transactions operate properly without interference from concurrently executing database statements. –isolation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transaction’s actions must persist across crashes. This property is referred to as durability.</a:t>
            </a:r>
            <a:endParaRPr sz="2400"/>
          </a:p>
        </p:txBody>
      </p:sp>
      <p:sp>
        <p:nvSpPr>
          <p:cNvPr id="298" name="Google Shape;298;p30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consistency.</a:t>
            </a:r>
            <a:endParaRPr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This consistency requirement goes beyond the data-integrity constraints we have seen earlier (such as primary-key constraints, referential integrity, check constraints, and the like).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application-dependent consistency constraints</a:t>
            </a:r>
            <a:endParaRPr sz="2400"/>
          </a:p>
        </p:txBody>
      </p:sp>
      <p:sp>
        <p:nvSpPr>
          <p:cNvPr id="305" name="Google Shape;305;p31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ACID properties</a:t>
            </a:r>
            <a:endParaRPr/>
          </a:p>
        </p:txBody>
      </p:sp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What does it mean by following ACID properties while Shopping at Amazon?</a:t>
            </a:r>
            <a:endParaRPr sz="2800"/>
          </a:p>
        </p:txBody>
      </p:sp>
      <p:sp>
        <p:nvSpPr>
          <p:cNvPr id="312" name="Google Shape;312;p32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and Write</a:t>
            </a:r>
            <a:endParaRPr/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read(X), which transfers the data item X from the database to a variable, also called X, in a buffer in main memory belonging to the transaction that executed the read operation.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write(X), which transfers the value in the variable X in the main-memory buffer of the transaction that executed the write to the data item X in the database.</a:t>
            </a:r>
            <a:endParaRPr sz="2400"/>
          </a:p>
        </p:txBody>
      </p:sp>
      <p:sp>
        <p:nvSpPr>
          <p:cNvPr id="319" name="Google Shape;319;p33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How do you ensure ACID properties in Ti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Who will ensure in case of 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Failure or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Multiple people running Ti</a:t>
            </a:r>
            <a:endParaRPr sz="2400"/>
          </a:p>
        </p:txBody>
      </p:sp>
      <p:sp>
        <p:nvSpPr>
          <p:cNvPr id="326" name="Google Shape;326;p34"/>
          <p:cNvSpPr txBox="1"/>
          <p:nvPr/>
        </p:nvSpPr>
        <p:spPr>
          <a:xfrm>
            <a:off x="6581867" y="1567033"/>
            <a:ext cx="3999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		 	 	 	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Ti: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read(A);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A := A − 50;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write(A);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read(B);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B := B + 50;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write(B).</a:t>
            </a:r>
            <a:r>
              <a:rPr lang="en-US" sz="1500">
                <a:solidFill>
                  <a:schemeClr val="dk1"/>
                </a:solidFill>
              </a:rPr>
              <a:t>			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7" name="Google Shape;327;p34"/>
          <p:cNvSpPr txBox="1"/>
          <p:nvPr>
            <p:ph idx="2" type="body"/>
          </p:nvPr>
        </p:nvSpPr>
        <p:spPr>
          <a:xfrm>
            <a:off x="-99303" y="1171626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